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3972" r:id="rId4"/>
    <p:sldMasterId id="2147483976" r:id="rId5"/>
    <p:sldMasterId id="2147484145" r:id="rId6"/>
    <p:sldMasterId id="2147484152" r:id="rId7"/>
  </p:sldMasterIdLst>
  <p:notesMasterIdLst>
    <p:notesMasterId r:id="rId34"/>
  </p:notesMasterIdLst>
  <p:handoutMasterIdLst>
    <p:handoutMasterId r:id="rId35"/>
  </p:handoutMasterIdLst>
  <p:sldIdLst>
    <p:sldId id="608" r:id="rId8"/>
    <p:sldId id="589" r:id="rId9"/>
    <p:sldId id="561" r:id="rId10"/>
    <p:sldId id="585" r:id="rId11"/>
    <p:sldId id="609" r:id="rId12"/>
    <p:sldId id="578" r:id="rId13"/>
    <p:sldId id="616" r:id="rId14"/>
    <p:sldId id="547" r:id="rId15"/>
    <p:sldId id="595" r:id="rId16"/>
    <p:sldId id="592" r:id="rId17"/>
    <p:sldId id="593" r:id="rId18"/>
    <p:sldId id="618" r:id="rId19"/>
    <p:sldId id="552" r:id="rId20"/>
    <p:sldId id="612" r:id="rId21"/>
    <p:sldId id="611" r:id="rId22"/>
    <p:sldId id="481" r:id="rId23"/>
    <p:sldId id="601" r:id="rId24"/>
    <p:sldId id="586" r:id="rId25"/>
    <p:sldId id="614" r:id="rId26"/>
    <p:sldId id="402" r:id="rId27"/>
    <p:sldId id="583" r:id="rId28"/>
    <p:sldId id="613" r:id="rId29"/>
    <p:sldId id="602" r:id="rId30"/>
    <p:sldId id="610" r:id="rId31"/>
    <p:sldId id="620" r:id="rId32"/>
    <p:sldId id="579" r:id="rId33"/>
  </p:sldIdLst>
  <p:sldSz cx="9144000" cy="6858000" type="screen4x3"/>
  <p:notesSz cx="6858000" cy="9296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E8B9"/>
    <a:srgbClr val="F6DAAF"/>
    <a:srgbClr val="FFD300"/>
    <a:srgbClr val="FFD903"/>
    <a:srgbClr val="64541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1569" autoAdjust="0"/>
  </p:normalViewPr>
  <p:slideViewPr>
    <p:cSldViewPr showGuides="1">
      <p:cViewPr varScale="1">
        <p:scale>
          <a:sx n="59" d="100"/>
          <a:sy n="59" d="100"/>
        </p:scale>
        <p:origin x="1152" y="72"/>
      </p:cViewPr>
      <p:guideLst>
        <p:guide orient="horz" pos="624"/>
        <p:guide pos="3408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2790" y="192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36DD-C0C6-495A-9767-22E12FA38400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CAF82-5654-4FCE-BA8C-5338BADF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52600" y="465059"/>
            <a:ext cx="3141663" cy="235570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2971800"/>
            <a:ext cx="6096000" cy="562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749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749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2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3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5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2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4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6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5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Boy Scouts of America’s president-elect, former U.S. Secretary of Defense Robert Gates, told the BSA leadership at the Feb. 5 meeting that he had “no intention of reopening the BSA membership standards issue” during his presidency. “Scouting has been through a divisive ordeal,” he said. “I fully support the decision that was made last May, but I believe strongly that we need now to focus on healing our differences, restoring our unity, and returning our full attention to growing our membership, strengthening our finances, and delivering a Scouting program of the highest quality.”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appears the greatest challenges are behind us. Still, it seems to me we have been, as a movement and as leaders of that movement, distracted, divided, and defensive. </a:t>
            </a:r>
          </a:p>
          <a:p>
            <a:pPr marL="0" indent="0">
              <a:buFont typeface="Arial" charset="0"/>
              <a:buNone/>
            </a:pPr>
            <a:endParaRPr lang="en-US" sz="3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 is time to refocus on the Scouts and on this unique program.”</a:t>
            </a:r>
            <a:endParaRPr lang="en-US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8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06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9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9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9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10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Miss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Miss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3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65138"/>
            <a:ext cx="3141663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3/29/2014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3/29/2014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3/29/2014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3/29/2014</a:t>
            </a:fld>
            <a:endParaRPr lang="en-US"/>
          </a:p>
        </p:txBody>
      </p:sp>
      <p:pic>
        <p:nvPicPr>
          <p:cNvPr id="7" name="Picture 6" descr="ActionFolio_blue.png"/>
          <p:cNvPicPr>
            <a:picLocks noChangeAspect="1"/>
          </p:cNvPicPr>
          <p:nvPr userDrawn="1"/>
        </p:nvPicPr>
        <p:blipFill>
          <a:blip r:embed="rId2" cstate="print"/>
          <a:srcRect l="83333" r="-1333"/>
          <a:stretch>
            <a:fillRect/>
          </a:stretch>
        </p:blipFill>
        <p:spPr>
          <a:xfrm>
            <a:off x="-27708" y="5562600"/>
            <a:ext cx="2286000" cy="1489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3/29/2014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1481B88F-FA56-43D8-81ED-34726747F236}" type="slidenum">
              <a:rPr lang="en-US" smtClean="0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3/29/2014</a:t>
            </a:fld>
            <a:endParaRPr lang="en-US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73"/>
          <a:stretch/>
        </p:blipFill>
        <p:spPr>
          <a:xfrm>
            <a:off x="-47622" y="4883870"/>
            <a:ext cx="2133600" cy="19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3/29/2014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3/29/2014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3/29/2014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3/29/2014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3/29/2014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554379C-3EBE-45AB-A3F3-A18EA0E5F2F9}" type="datetime1">
              <a:rPr lang="en-US" smtClean="0">
                <a:cs typeface="+mn-cs"/>
              </a:rPr>
              <a:pPr defTabSz="457200"/>
              <a:t>3/29/2014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3/29/2014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4151" r:id="rId2"/>
    <p:sldLayoutId id="21474841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3/29/2014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3/29/2014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" y="38736"/>
            <a:ext cx="201665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4175"/>
          <a:stretch/>
        </p:blipFill>
        <p:spPr>
          <a:xfrm>
            <a:off x="448044" y="1295399"/>
            <a:ext cx="8247911" cy="304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724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E8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March 29, 2014</a:t>
            </a:r>
            <a:endParaRPr lang="en-US" sz="3200" b="1" dirty="0">
              <a:solidFill>
                <a:srgbClr val="FFE8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latin typeface="Arial Black" panose="020B0A04020102020204" pitchFamily="34" charset="0"/>
              </a:rPr>
              <a:t>Unit Visit Coverage</a:t>
            </a:r>
            <a:endParaRPr lang="en-US" sz="4000" b="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January-February 2014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39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43</a:t>
            </a: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"/>
            <a:ext cx="6202362" cy="1715293"/>
          </a:xfrm>
        </p:spPr>
        <p:txBody>
          <a:bodyPr/>
          <a:lstStyle/>
          <a:p>
            <a:pPr algn="ctr"/>
            <a:r>
              <a:rPr lang="en-US" sz="4000" b="0" dirty="0" smtClean="0">
                <a:latin typeface="Arial Black" panose="020B0A04020102020204" pitchFamily="34" charset="0"/>
              </a:rPr>
              <a:t>JTE Scorecard</a:t>
            </a:r>
            <a:br>
              <a:rPr lang="en-US" sz="4000" b="0" dirty="0" smtClean="0">
                <a:latin typeface="Arial Black" panose="020B0A04020102020204" pitchFamily="34" charset="0"/>
              </a:rPr>
            </a:br>
            <a:r>
              <a:rPr lang="en-US" b="0" cap="small" dirty="0" smtClean="0">
                <a:latin typeface="Arial Black" panose="020B0A04020102020204" pitchFamily="34" charset="0"/>
              </a:rPr>
              <a:t>Unit Visitations</a:t>
            </a:r>
            <a:endParaRPr lang="en-US" b="0" cap="small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53113" y="4171950"/>
            <a:ext cx="3040062" cy="1927051"/>
          </a:xfrm>
        </p:spPr>
        <p:txBody>
          <a:bodyPr/>
          <a:lstStyle/>
          <a:p>
            <a:r>
              <a:rPr lang="en-US" dirty="0" smtClean="0"/>
              <a:t>Frontier</a:t>
            </a:r>
          </a:p>
          <a:p>
            <a:r>
              <a:rPr lang="en-US" dirty="0" smtClean="0"/>
              <a:t>Chestnut Ridge</a:t>
            </a:r>
          </a:p>
          <a:p>
            <a:r>
              <a:rPr lang="en-US" dirty="0" err="1" smtClean="0"/>
              <a:t>Japeechen</a:t>
            </a:r>
            <a:endParaRPr lang="en-US" dirty="0" smtClean="0"/>
          </a:p>
          <a:p>
            <a:r>
              <a:rPr lang="en-US" dirty="0" smtClean="0"/>
              <a:t>Steel City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640013" y="4184651"/>
            <a:ext cx="3040062" cy="23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 Valley</a:t>
            </a:r>
          </a:p>
          <a:p>
            <a:r>
              <a:rPr lang="en-US" dirty="0" smtClean="0"/>
              <a:t>Beaver Valley</a:t>
            </a:r>
          </a:p>
          <a:p>
            <a:r>
              <a:rPr lang="en-US" dirty="0" smtClean="0"/>
              <a:t>General Greene</a:t>
            </a:r>
          </a:p>
          <a:p>
            <a:r>
              <a:rPr lang="en-US" dirty="0" smtClean="0"/>
              <a:t>Seneca</a:t>
            </a:r>
          </a:p>
          <a:p>
            <a:r>
              <a:rPr lang="en-US" dirty="0" smtClean="0"/>
              <a:t>Conestoga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0013" y="368488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GOLD Districts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06" y="1352525"/>
            <a:ext cx="223742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"/>
            <a:ext cx="6202362" cy="1715293"/>
          </a:xfrm>
        </p:spPr>
        <p:txBody>
          <a:bodyPr/>
          <a:lstStyle/>
          <a:p>
            <a:pPr algn="ctr"/>
            <a:r>
              <a:rPr lang="en-US" sz="4000" b="0" dirty="0" smtClean="0">
                <a:latin typeface="Arial Black" panose="020B0A04020102020204" pitchFamily="34" charset="0"/>
              </a:rPr>
              <a:t>JTE Scorecard</a:t>
            </a:r>
            <a:br>
              <a:rPr lang="en-US" sz="4000" b="0" dirty="0" smtClean="0">
                <a:latin typeface="Arial Black" panose="020B0A04020102020204" pitchFamily="34" charset="0"/>
              </a:rPr>
            </a:br>
            <a:r>
              <a:rPr lang="en-US" b="0" cap="small" dirty="0" smtClean="0">
                <a:latin typeface="Arial Black" panose="020B0A04020102020204" pitchFamily="34" charset="0"/>
              </a:rPr>
              <a:t>Commissioner Service</a:t>
            </a:r>
            <a:endParaRPr lang="en-US" b="0" cap="small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53113" y="4191000"/>
            <a:ext cx="3040062" cy="1962151"/>
          </a:xfrm>
        </p:spPr>
        <p:txBody>
          <a:bodyPr/>
          <a:lstStyle/>
          <a:p>
            <a:r>
              <a:rPr lang="en-US" dirty="0" smtClean="0"/>
              <a:t>Lackawanna</a:t>
            </a:r>
          </a:p>
          <a:p>
            <a:r>
              <a:rPr lang="en-US" dirty="0" smtClean="0"/>
              <a:t>Mon Valley</a:t>
            </a:r>
          </a:p>
          <a:p>
            <a:r>
              <a:rPr lang="en-US" dirty="0" err="1" smtClean="0"/>
              <a:t>Japeechen</a:t>
            </a:r>
            <a:endParaRPr lang="en-US" dirty="0" smtClean="0"/>
          </a:p>
          <a:p>
            <a:r>
              <a:rPr lang="en-US" dirty="0" smtClean="0"/>
              <a:t>Mingo Trails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640013" y="4203700"/>
            <a:ext cx="30400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Forbes Trail</a:t>
            </a:r>
          </a:p>
          <a:p>
            <a:r>
              <a:rPr lang="en-US" dirty="0" smtClean="0"/>
              <a:t>Frontier</a:t>
            </a:r>
          </a:p>
          <a:p>
            <a:r>
              <a:rPr lang="en-US" dirty="0" smtClean="0"/>
              <a:t>Beaver Valley</a:t>
            </a:r>
          </a:p>
          <a:p>
            <a:r>
              <a:rPr lang="en-US" dirty="0" smtClean="0"/>
              <a:t>Steel City</a:t>
            </a:r>
          </a:p>
          <a:p>
            <a:r>
              <a:rPr lang="en-US" dirty="0" smtClean="0"/>
              <a:t>Chestnut Ridge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0813" y="3729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GOLD Districts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68" y="1352525"/>
            <a:ext cx="223742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95041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latin typeface="Arial Black" panose="020B0A04020102020204" pitchFamily="34" charset="0"/>
              </a:rPr>
              <a:t>Council </a:t>
            </a:r>
            <a:br>
              <a:rPr lang="en-US" sz="4000" b="0" dirty="0" smtClean="0">
                <a:latin typeface="Arial Black" panose="020B0A04020102020204" pitchFamily="34" charset="0"/>
              </a:rPr>
            </a:br>
            <a:r>
              <a:rPr lang="en-US" sz="4000" b="0" dirty="0" smtClean="0">
                <a:latin typeface="Arial Black" panose="020B0A04020102020204" pitchFamily="34" charset="0"/>
              </a:rPr>
              <a:t>JTE Scorecard</a:t>
            </a:r>
            <a:endParaRPr lang="en-US" sz="4000" b="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09" y="2057400"/>
            <a:ext cx="4246945" cy="40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3231" r="2166" b="20481"/>
          <a:stretch/>
        </p:blipFill>
        <p:spPr>
          <a:xfrm rot="20361813">
            <a:off x="2593016" y="1013996"/>
            <a:ext cx="5763775" cy="32093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8728" y="731837"/>
            <a:ext cx="4832350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7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Mack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2903" y="228803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Commissioner Conference</a:t>
            </a:r>
            <a:endParaRPr lang="en-US" sz="48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 descr="D:\Commissioner\Barbecue &amp; Fall Kick-off\Red St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662" y="190500"/>
            <a:ext cx="1189538" cy="11895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60409"/>
            <a:ext cx="21971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311650" y="4314350"/>
            <a:ext cx="4832350" cy="224155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Steak &amp; Shrimp Dinner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Building &amp; Fun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DCSA Presentation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Cabinet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&amp; Advanced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55117" y="5552464"/>
            <a:ext cx="6735762" cy="100073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April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FREE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2037" y="24747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Nite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</a:t>
            </a:r>
            <a:b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Pittsburgh Pirates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ctionFolio_blue.png"/>
          <p:cNvPicPr>
            <a:picLocks noChangeAspect="1"/>
          </p:cNvPicPr>
          <p:nvPr/>
        </p:nvPicPr>
        <p:blipFill>
          <a:blip r:embed="rId3" cstate="print"/>
          <a:srcRect l="83333" r="-1333"/>
          <a:stretch>
            <a:fillRect/>
          </a:stretch>
        </p:blipFill>
        <p:spPr>
          <a:xfrm>
            <a:off x="-30883" y="5562600"/>
            <a:ext cx="2286000" cy="1489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22" y="1752600"/>
            <a:ext cx="3652429" cy="3657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069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5537791"/>
            <a:ext cx="6735762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Sunday, August 24</a:t>
            </a:r>
          </a:p>
          <a:p>
            <a:pPr marL="0" indent="0"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$15 includes Tailgate Party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98" y="251746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Nite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b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Wild Things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ctionFolio_blue.png"/>
          <p:cNvPicPr>
            <a:picLocks noChangeAspect="1"/>
          </p:cNvPicPr>
          <p:nvPr/>
        </p:nvPicPr>
        <p:blipFill>
          <a:blip r:embed="rId3" cstate="print"/>
          <a:srcRect l="83333" r="-1333"/>
          <a:stretch>
            <a:fillRect/>
          </a:stretch>
        </p:blipFill>
        <p:spPr>
          <a:xfrm>
            <a:off x="-30883" y="5562600"/>
            <a:ext cx="2286000" cy="1489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85" y="1784688"/>
            <a:ext cx="365243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8742" y="457200"/>
            <a:ext cx="6539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Commissioner Toolbox</a:t>
            </a:r>
            <a:endParaRPr lang="en-U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 descr="Red Toolbox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905000"/>
            <a:ext cx="6016625" cy="34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67030"/>
            <a:ext cx="1828800" cy="183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352800"/>
            <a:ext cx="1295400" cy="14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7" name="Picture 6" descr="GeneralCommiss_4k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3" b="2027"/>
          <a:stretch>
            <a:fillRect/>
          </a:stretch>
        </p:blipFill>
        <p:spPr>
          <a:xfrm>
            <a:off x="3810000" y="1427897"/>
            <a:ext cx="3717055" cy="38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499519" y="2486247"/>
            <a:ext cx="6278562" cy="2250558"/>
          </a:xfrm>
        </p:spPr>
        <p:txBody>
          <a:bodyPr/>
          <a:lstStyle/>
          <a:p>
            <a:r>
              <a:rPr lang="en-US" dirty="0" smtClean="0"/>
              <a:t>Kudos to Jack Boyde &amp; Bob Reese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College of Commissioner Science Degree Recipients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1" y="457200"/>
            <a:ext cx="2043898" cy="1989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54913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44280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76800"/>
            <a:ext cx="1371600" cy="1371600"/>
          </a:xfrm>
          <a:prstGeom prst="rect">
            <a:avLst/>
          </a:prstGeom>
        </p:spPr>
      </p:pic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8" y="381000"/>
            <a:ext cx="6202362" cy="1018066"/>
          </a:xfrm>
        </p:spPr>
        <p:txBody>
          <a:bodyPr anchor="t"/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Quote of the month: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5486400"/>
            <a:ext cx="6278562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Bob Gates</a:t>
            </a:r>
          </a:p>
          <a:p>
            <a:pPr marL="0" indent="0" algn="ctr">
              <a:buNone/>
            </a:pPr>
            <a:r>
              <a:rPr lang="en-US" sz="2000" b="0" i="1" dirty="0" smtClean="0">
                <a:solidFill>
                  <a:srgbClr val="FFFF00"/>
                </a:solidFill>
              </a:rPr>
              <a:t>President-elect Boy Scouts of America</a:t>
            </a:r>
            <a:r>
              <a:rPr lang="en-US" sz="2000" b="0" dirty="0" smtClean="0">
                <a:solidFill>
                  <a:srgbClr val="FFFF00"/>
                </a:solidFill>
              </a:rPr>
              <a:t/>
            </a:r>
            <a:br>
              <a:rPr lang="en-US" sz="2000" b="0" dirty="0" smtClean="0">
                <a:solidFill>
                  <a:srgbClr val="FFFF00"/>
                </a:solidFill>
              </a:rPr>
            </a:br>
            <a:endParaRPr lang="en-US" sz="2000" b="0" dirty="0" smtClean="0">
              <a:solidFill>
                <a:srgbClr val="FFFF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90763" y="1905000"/>
            <a:ext cx="65023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appears the greatest challenges are behind us. Still, it seems to me we have been, as a movement and as leaders of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movement, distracted, divided, and defensive. </a:t>
            </a:r>
          </a:p>
          <a:p>
            <a:pPr marL="0" indent="0">
              <a:buFont typeface="Arial" charset="0"/>
              <a:buNone/>
            </a:pP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 is time to refocus on the Scouts and on this unique program.”</a:t>
            </a: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endParaRPr lang="en-US" b="0" i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/>
          <a:stretch/>
        </p:blipFill>
        <p:spPr>
          <a:xfrm>
            <a:off x="9906000" y="1640309"/>
            <a:ext cx="6396037" cy="4110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1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856037"/>
            <a:ext cx="5824728" cy="24685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Helvetica" pitchFamily="-105" charset="0"/>
              </a:rPr>
              <a:t>•	April 12, 2014 – </a:t>
            </a:r>
            <a:r>
              <a:rPr lang="en-US" sz="2000" dirty="0" smtClean="0">
                <a:latin typeface="Helvetica" pitchFamily="-105" charset="0"/>
              </a:rPr>
              <a:t>Sponsored by Area 4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8:30 AM </a:t>
            </a:r>
            <a:r>
              <a:rPr lang="en-US" sz="2800" b="0" dirty="0" smtClean="0">
                <a:latin typeface="Helvetica" pitchFamily="-105" charset="0"/>
              </a:rPr>
              <a:t>Flag Plaza</a:t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sz="2000" dirty="0" smtClean="0">
              <a:latin typeface="Helvetica" pitchFamily="-105" charset="0"/>
            </a:endParaRPr>
          </a:p>
          <a:p>
            <a:r>
              <a:rPr lang="en-US" dirty="0" smtClean="0">
                <a:latin typeface="Helvetica" pitchFamily="-105" charset="0"/>
              </a:rPr>
              <a:t>June 7, 2014 – </a:t>
            </a:r>
            <a:r>
              <a:rPr lang="en-US" sz="2000" dirty="0" smtClean="0">
                <a:latin typeface="Helvetica" pitchFamily="-105" charset="0"/>
              </a:rPr>
              <a:t>Sponsored by Area 6</a:t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>8:30 AM </a:t>
            </a:r>
            <a:r>
              <a:rPr lang="en-US" sz="2000" b="0" dirty="0" smtClean="0">
                <a:latin typeface="Helvetica" pitchFamily="-105" charset="0"/>
              </a:rPr>
              <a:t>(Part of Commissioner Conference)</a:t>
            </a: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20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581400"/>
            <a:ext cx="5824728" cy="2743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April 12, 2014 – </a:t>
            </a:r>
            <a:r>
              <a:rPr lang="en-US" sz="2000" dirty="0" smtClean="0">
                <a:latin typeface="Helvetica" pitchFamily="-105" charset="0"/>
              </a:rPr>
              <a:t>Council Led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8:30 AM </a:t>
            </a:r>
            <a:r>
              <a:rPr lang="en-US" sz="2800" b="0" dirty="0" smtClean="0">
                <a:latin typeface="Helvetica" pitchFamily="-105" charset="0"/>
              </a:rPr>
              <a:t>Flag Plaza</a:t>
            </a: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05" y="990600"/>
            <a:ext cx="2680448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8119" y="3730108"/>
            <a:ext cx="5821362" cy="2743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June 7, 2014 – </a:t>
            </a:r>
            <a:r>
              <a:rPr lang="en-US" sz="2000" dirty="0" smtClean="0">
                <a:latin typeface="Helvetica" pitchFamily="-105" charset="0"/>
              </a:rPr>
              <a:t>Council Led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dirty="0">
                <a:latin typeface="Helvetica" pitchFamily="-105" charset="0"/>
              </a:rPr>
              <a:t>8:30 AM </a:t>
            </a:r>
            <a:r>
              <a:rPr lang="en-US" sz="2000" b="0" dirty="0">
                <a:latin typeface="Helvetica" pitchFamily="-105" charset="0"/>
              </a:rPr>
              <a:t>(Part of Commissioner Conference</a:t>
            </a:r>
            <a:r>
              <a:rPr lang="en-US" sz="2000" b="0" dirty="0" smtClean="0">
                <a:latin typeface="Helvetica" pitchFamily="-105" charset="0"/>
              </a:rPr>
              <a:t>)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4525" r="15230" b="56121"/>
          <a:stretch/>
        </p:blipFill>
        <p:spPr bwMode="auto">
          <a:xfrm>
            <a:off x="3094431" y="1028700"/>
            <a:ext cx="4658995" cy="990600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8329" y="35814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Training before April 15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Cabinet Meeting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6:00 PM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24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tx1"/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Helvetica" pitchFamily="-105" charset="0"/>
              </a:rPr>
              <a:t>Recognition</a:t>
            </a:r>
            <a:endParaRPr lang="en-US" sz="3200" dirty="0" smtClean="0">
              <a:solidFill>
                <a:schemeClr val="tx1"/>
              </a:solidFill>
              <a:latin typeface="Helvetica" pitchFamily="-105" charset="0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idx="4294967295"/>
          </p:nvPr>
        </p:nvSpPr>
        <p:spPr>
          <a:xfrm>
            <a:off x="3429000" y="1905001"/>
            <a:ext cx="4221162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Alan Hazelwood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3951647" y="682891"/>
            <a:ext cx="3175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Boys’ Life</a:t>
            </a:r>
            <a:endParaRPr lang="en-US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10371" r="58627" b="67777"/>
          <a:stretch/>
        </p:blipFill>
        <p:spPr>
          <a:xfrm>
            <a:off x="4454700" y="3276600"/>
            <a:ext cx="2169763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9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25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tx1"/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Helvetica" pitchFamily="-105" charset="0"/>
              </a:rPr>
              <a:t>Recognition</a:t>
            </a:r>
            <a:endParaRPr lang="en-US" sz="3200" dirty="0" smtClean="0">
              <a:solidFill>
                <a:schemeClr val="tx1"/>
              </a:solidFill>
              <a:latin typeface="Helvetica" pitchFamily="-105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29257" y="331843"/>
            <a:ext cx="6735762" cy="73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Helvetica"/>
                <a:ea typeface="ＭＳ Ｐゴシック" pitchFamily="-105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9pPr>
          </a:lstStyle>
          <a:p>
            <a:pPr algn="ctr"/>
            <a:r>
              <a:rPr lang="en-US" i="1" dirty="0" smtClean="0">
                <a:solidFill>
                  <a:srgbClr val="FFFF3E"/>
                </a:solidFill>
                <a:latin typeface="Helvetica" pitchFamily="-105" charset="0"/>
              </a:rPr>
              <a:t>PLEASE NOMINATE!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55838" y="990600"/>
            <a:ext cx="6735762" cy="153035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latin typeface="Helvetica" pitchFamily="-105" charset="0"/>
              </a:rPr>
              <a:t>D.C.S.A.</a:t>
            </a:r>
          </a:p>
          <a:p>
            <a:pPr algn="ctr">
              <a:buNone/>
            </a:pPr>
            <a:r>
              <a:rPr lang="en-US" dirty="0" smtClean="0">
                <a:latin typeface="Helvetica" pitchFamily="-105" charset="0"/>
              </a:rPr>
              <a:t>Distinguished Commissioner Service Award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70919" y="5257800"/>
            <a:ext cx="6735762" cy="11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noProof="0" dirty="0" smtClean="0">
                <a:solidFill>
                  <a:srgbClr val="FFFF00"/>
                </a:solidFill>
                <a:latin typeface="Helvetica" pitchFamily="-105" charset="0"/>
                <a:ea typeface="ＭＳ Ｐゴシック" pitchFamily="-105" charset="-128"/>
                <a:cs typeface="+mn-cs"/>
              </a:rPr>
              <a:t>New forms – New deadline – May 1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-105" charset="0"/>
                <a:ea typeface="ＭＳ Ｐゴシック" pitchFamily="-105" charset="-128"/>
                <a:cs typeface="+mn-cs"/>
              </a:rPr>
              <a:t>http://dcsa.commissioner-bsa.org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  <a:ea typeface="ＭＳ Ｐゴシック" pitchFamily="-105" charset="-128"/>
                <a:cs typeface="+mn-cs"/>
              </a:rPr>
              <a:t>PRESENTATION @ COMMISSIONER CONFERENCE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  <a:p>
            <a:pPr marL="1600200" marR="0" lvl="3" indent="-2286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-105" charset="0"/>
              <a:ea typeface="ＭＳ Ｐゴシック" pitchFamily="-105" charset="-128"/>
              <a:cs typeface="+mn-cs"/>
            </a:endParaRPr>
          </a:p>
        </p:txBody>
      </p:sp>
      <p:pic>
        <p:nvPicPr>
          <p:cNvPr id="10" name="Picture 3" descr="D:\Commissioner\ART\DCSA Kn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79707"/>
            <a:ext cx="1501692" cy="685800"/>
          </a:xfrm>
          <a:prstGeom prst="rect">
            <a:avLst/>
          </a:prstGeom>
          <a:noFill/>
        </p:spPr>
      </p:pic>
      <p:pic>
        <p:nvPicPr>
          <p:cNvPr id="11" name="Picture 10" descr="DCSA Unit Commissioner.gif"/>
          <p:cNvPicPr>
            <a:picLocks noChangeAspect="1"/>
          </p:cNvPicPr>
          <p:nvPr/>
        </p:nvPicPr>
        <p:blipFill>
          <a:blip r:embed="rId4" cstate="print"/>
          <a:srcRect l="7260" t="7778" r="9253" b="1111"/>
          <a:stretch>
            <a:fillRect/>
          </a:stretch>
        </p:blipFill>
        <p:spPr>
          <a:xfrm>
            <a:off x="5623719" y="2766764"/>
            <a:ext cx="1203618" cy="21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9" descr="JTE_Logo_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7038844" cy="4191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22208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77813"/>
            <a:ext cx="5078824" cy="5105400"/>
          </a:xfrm>
          <a:prstGeom prst="rect">
            <a:avLst/>
          </a:prstGeom>
        </p:spPr>
      </p:pic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 rot="16200000">
            <a:off x="-2097397" y="3280011"/>
            <a:ext cx="6278624" cy="147422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COMMISSIONER</a:t>
            </a: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/>
            </a:r>
            <a:b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</a:b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General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990600"/>
            <a:ext cx="67357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Annual Service Plan</a:t>
            </a:r>
          </a:p>
          <a:p>
            <a:r>
              <a:rPr lang="en-US" sz="2800" dirty="0" smtClean="0">
                <a:latin typeface="Helvetica" pitchFamily="-105" charset="0"/>
              </a:rPr>
              <a:t>April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Leadership Inventory</a:t>
            </a:r>
          </a:p>
          <a:p>
            <a:pPr lvl="1"/>
            <a:r>
              <a:rPr lang="en-US" i="1" dirty="0" smtClean="0">
                <a:latin typeface="Helvetica" pitchFamily="-105" charset="0"/>
              </a:rPr>
              <a:t>Commissioner Self-Evaluation</a:t>
            </a:r>
          </a:p>
          <a:p>
            <a:pPr lvl="1"/>
            <a:endParaRPr lang="en-US" dirty="0" smtClean="0">
              <a:latin typeface="Helvetica" pitchFamily="-105" charset="0"/>
            </a:endParaRPr>
          </a:p>
          <a:p>
            <a:r>
              <a:rPr lang="en-US" dirty="0" smtClean="0">
                <a:latin typeface="Helvetica" pitchFamily="-105" charset="0"/>
              </a:rPr>
              <a:t>May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JTE Progress Review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Succession Planning for Troops</a:t>
            </a:r>
          </a:p>
          <a:p>
            <a:pPr marL="457200" lvl="1" indent="0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marL="457200" lvl="1" indent="0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marL="457200" lvl="1" indent="0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marL="457200" lvl="1" indent="0" algn="ctr">
              <a:buFont typeface="Arial" charset="0"/>
              <a:buNone/>
            </a:pPr>
            <a:r>
              <a:rPr lang="en-US" dirty="0" smtClean="0">
                <a:solidFill>
                  <a:srgbClr val="FFFF3E"/>
                </a:solidFill>
                <a:latin typeface="Helvetica" pitchFamily="-105" charset="0"/>
              </a:rPr>
              <a:t>http://commissioner-bsa.org/service.html</a:t>
            </a: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51138" y="3674584"/>
            <a:ext cx="6211861" cy="2954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Helvetica" pitchFamily="-105" charset="0"/>
              </a:rPr>
              <a:t>Train &amp; Prepare Commissioner for June/July</a:t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>Unit </a:t>
            </a:r>
            <a:r>
              <a:rPr lang="en-US" sz="2000" dirty="0">
                <a:latin typeface="Helvetica" pitchFamily="-105" charset="0"/>
              </a:rPr>
              <a:t>Health </a:t>
            </a:r>
            <a:r>
              <a:rPr lang="en-US" sz="2000" dirty="0" smtClean="0">
                <a:latin typeface="Helvetica" pitchFamily="-105" charset="0"/>
              </a:rPr>
              <a:t>Assessments</a:t>
            </a:r>
          </a:p>
          <a:p>
            <a:pPr marL="400050" lvl="1" indent="0">
              <a:buNone/>
            </a:pPr>
            <a:r>
              <a:rPr lang="en-US" sz="1600" dirty="0">
                <a:latin typeface="Helvetica" pitchFamily="-105" charset="0"/>
              </a:rPr>
              <a:t>http://commissioner-bsa.org/health</a:t>
            </a:r>
            <a:r>
              <a:rPr lang="en-US" sz="1200" dirty="0" smtClean="0">
                <a:latin typeface="Helvetica" pitchFamily="-105" charset="0"/>
              </a:rPr>
              <a:t/>
            </a:r>
            <a:br>
              <a:rPr lang="en-US" sz="1200" dirty="0" smtClean="0">
                <a:latin typeface="Helvetica" pitchFamily="-105" charset="0"/>
              </a:rPr>
            </a:br>
            <a:endParaRPr lang="en-US" sz="1200" dirty="0" smtClean="0">
              <a:latin typeface="Helvetica" pitchFamily="-105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dirty="0" smtClean="0">
              <a:latin typeface="Helvetica" pitchFamily="-105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Helvetica" pitchFamily="-105" charset="0"/>
              </a:rPr>
              <a:t>Promote &amp; Present Commissioner Awards</a:t>
            </a:r>
          </a:p>
          <a:p>
            <a:pPr marL="400050" lvl="1" indent="0">
              <a:buFont typeface="Arial" charset="0"/>
              <a:buNone/>
            </a:pPr>
            <a:r>
              <a:rPr lang="en-US" sz="1600" dirty="0" smtClean="0">
                <a:latin typeface="Helvetica" pitchFamily="-105" charset="0"/>
              </a:rPr>
              <a:t>To Coincide with District Recognition Dinners</a:t>
            </a:r>
          </a:p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1800" u="sng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05994" y="378091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Looking Ahead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058333"/>
            <a:ext cx="3581400" cy="24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68375" y="3940175"/>
            <a:ext cx="39941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3E"/>
                </a:solidFill>
              </a:rPr>
              <a:t>Career </a:t>
            </a:r>
            <a:br>
              <a:rPr lang="en-US" dirty="0" smtClean="0">
                <a:solidFill>
                  <a:srgbClr val="FFFF3E"/>
                </a:solidFill>
              </a:rPr>
            </a:br>
            <a:r>
              <a:rPr lang="en-US" dirty="0" smtClean="0">
                <a:solidFill>
                  <a:srgbClr val="FFFF3E"/>
                </a:solidFill>
              </a:rPr>
              <a:t>Enhancement</a:t>
            </a:r>
            <a:endParaRPr lang="en-US" dirty="0">
              <a:solidFill>
                <a:srgbClr val="FFFF3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4600" y="533400"/>
            <a:ext cx="6312429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Are you mentoring your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/>
            </a:r>
            <a:b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</a:b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Service Executive?</a:t>
            </a:r>
            <a:endParaRPr lang="en-US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81943" y="1600200"/>
            <a:ext cx="6418791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working with the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unit service executive,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correct orientation is to work with them as a peer.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It’s not uncommon for the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DC to be older than the executive,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they should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 relate to the district executive as a son or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daughter; instead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they should relate as equals.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DC should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help the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succeed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A common role for the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district commissioner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to act as a mentor or coach to the district executive, working to develop a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meaningful working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relationship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 Commissioner Manual #522-015</a:t>
            </a:r>
            <a:endParaRPr lang="en-US" sz="2000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7</a:t>
            </a:fld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2362200" y="1752600"/>
            <a:ext cx="6529387" cy="4343400"/>
          </a:xfrm>
        </p:spPr>
        <p:txBody>
          <a:bodyPr/>
          <a:lstStyle/>
          <a:p>
            <a:r>
              <a:rPr lang="en-US" sz="3200" dirty="0" smtClean="0">
                <a:latin typeface="Helvetica" pitchFamily="-105" charset="0"/>
              </a:rPr>
              <a:t>Frontier</a:t>
            </a:r>
            <a:r>
              <a:rPr lang="en-US" sz="3200" dirty="0">
                <a:latin typeface="Helvetica" pitchFamily="-105" charset="0"/>
              </a:rPr>
              <a:t>	</a:t>
            </a:r>
            <a:r>
              <a:rPr lang="en-US" sz="3200" dirty="0" smtClean="0">
                <a:latin typeface="Helvetica" pitchFamily="-105" charset="0"/>
              </a:rPr>
              <a:t> +11</a:t>
            </a:r>
          </a:p>
          <a:p>
            <a:r>
              <a:rPr lang="en-US" sz="3200" dirty="0">
                <a:latin typeface="Helvetica" pitchFamily="-105" charset="0"/>
              </a:rPr>
              <a:t>P</a:t>
            </a:r>
            <a:r>
              <a:rPr lang="en-US" sz="3200" dirty="0" smtClean="0">
                <a:latin typeface="Helvetica" pitchFamily="-105" charset="0"/>
              </a:rPr>
              <a:t>otomac District		+9</a:t>
            </a:r>
          </a:p>
          <a:p>
            <a:r>
              <a:rPr lang="en-US" sz="3200" dirty="0" smtClean="0">
                <a:latin typeface="Helvetica" pitchFamily="-105" charset="0"/>
              </a:rPr>
              <a:t>Mingo Trails, </a:t>
            </a:r>
            <a:r>
              <a:rPr lang="en-US" sz="3200" dirty="0" err="1" smtClean="0">
                <a:latin typeface="Helvetica" pitchFamily="-105" charset="0"/>
              </a:rPr>
              <a:t>Japeechen</a:t>
            </a:r>
            <a:r>
              <a:rPr lang="en-US" sz="3200" dirty="0" smtClean="0">
                <a:latin typeface="Helvetica" pitchFamily="-105" charset="0"/>
              </a:rPr>
              <a:t>, </a:t>
            </a:r>
            <a:br>
              <a:rPr lang="en-US" sz="3200" dirty="0" smtClean="0">
                <a:latin typeface="Helvetica" pitchFamily="-105" charset="0"/>
              </a:rPr>
            </a:br>
            <a:r>
              <a:rPr lang="en-US" sz="3200" dirty="0" smtClean="0">
                <a:latin typeface="Helvetica" pitchFamily="-105" charset="0"/>
              </a:rPr>
              <a:t>Mon Valley</a:t>
            </a:r>
            <a:r>
              <a:rPr lang="en-US" sz="3200" dirty="0">
                <a:latin typeface="Helvetica" pitchFamily="-105" charset="0"/>
              </a:rPr>
              <a:t>	</a:t>
            </a:r>
            <a:r>
              <a:rPr lang="en-US" sz="3200" dirty="0" smtClean="0">
                <a:latin typeface="Helvetica" pitchFamily="-105" charset="0"/>
              </a:rPr>
              <a:t>  +1</a:t>
            </a:r>
          </a:p>
          <a:p>
            <a:pPr marL="0" indent="0">
              <a:buNone/>
            </a:pPr>
            <a:endParaRPr lang="en-US" sz="3600" dirty="0">
              <a:latin typeface="Helvetica" pitchFamily="-105" charset="0"/>
            </a:endParaRPr>
          </a:p>
          <a:p>
            <a:r>
              <a:rPr lang="en-US" sz="3600" dirty="0" smtClean="0">
                <a:latin typeface="Helvetica" pitchFamily="-105" charset="0"/>
              </a:rPr>
              <a:t>Rumors about</a:t>
            </a:r>
          </a:p>
          <a:p>
            <a:pPr lvl="1"/>
            <a:r>
              <a:rPr lang="en-US" sz="2800" dirty="0" smtClean="0">
                <a:latin typeface="Helvetica" pitchFamily="-105" charset="0"/>
              </a:rPr>
              <a:t>Seneca, Fort Bedford, Chief Logan</a:t>
            </a:r>
            <a:endParaRPr lang="en-US" dirty="0" smtClean="0">
              <a:latin typeface="Helvetica" pitchFamily="-10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4936" y="378091"/>
            <a:ext cx="3374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#1 Priority</a:t>
            </a:r>
            <a:endParaRPr lang="en-US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8</a:t>
            </a:fld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2362200" y="1752600"/>
            <a:ext cx="6529387" cy="4343400"/>
          </a:xfrm>
        </p:spPr>
        <p:txBody>
          <a:bodyPr/>
          <a:lstStyle/>
          <a:p>
            <a:r>
              <a:rPr lang="en-US" sz="2800" dirty="0" smtClean="0">
                <a:latin typeface="Helvetica" pitchFamily="-105" charset="0"/>
              </a:rPr>
              <a:t>Hold </a:t>
            </a:r>
            <a:r>
              <a:rPr lang="en-US" sz="2800" dirty="0">
                <a:latin typeface="Helvetica" pitchFamily="-105" charset="0"/>
              </a:rPr>
              <a:t>commissioning </a:t>
            </a:r>
            <a:r>
              <a:rPr lang="en-US" sz="2800" dirty="0" smtClean="0">
                <a:latin typeface="Helvetica" pitchFamily="-105" charset="0"/>
              </a:rPr>
              <a:t>ceremonies</a:t>
            </a:r>
          </a:p>
          <a:p>
            <a:pPr marL="0" indent="0">
              <a:buNone/>
            </a:pPr>
            <a:endParaRPr lang="en-US" sz="2800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Look </a:t>
            </a:r>
            <a:r>
              <a:rPr lang="en-US" sz="2800" dirty="0">
                <a:latin typeface="Helvetica" pitchFamily="-105" charset="0"/>
              </a:rPr>
              <a:t>for reasons recognize publicly &amp; </a:t>
            </a:r>
            <a:r>
              <a:rPr lang="en-US" sz="2800" dirty="0" smtClean="0">
                <a:latin typeface="Helvetica" pitchFamily="-105" charset="0"/>
              </a:rPr>
              <a:t>privately</a:t>
            </a:r>
          </a:p>
          <a:p>
            <a:pPr marL="0" indent="0">
              <a:buNone/>
            </a:pPr>
            <a:endParaRPr lang="en-US" sz="2800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Encourage </a:t>
            </a:r>
            <a:r>
              <a:rPr lang="en-US" sz="2800" dirty="0">
                <a:latin typeface="Helvetica" pitchFamily="-105" charset="0"/>
              </a:rPr>
              <a:t>earning Commissioner Awards </a:t>
            </a:r>
          </a:p>
          <a:p>
            <a:endParaRPr lang="en-US" sz="3200" dirty="0">
              <a:latin typeface="Helvetica" pitchFamily="-10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4936" y="378091"/>
            <a:ext cx="3374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#2 Priority</a:t>
            </a:r>
            <a:endParaRPr lang="en-US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9</a:t>
            </a:fld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2325688" y="1905000"/>
            <a:ext cx="6529387" cy="3810000"/>
          </a:xfrm>
        </p:spPr>
        <p:txBody>
          <a:bodyPr/>
          <a:lstStyle/>
          <a:p>
            <a:pPr algn="ctr">
              <a:buNone/>
            </a:pPr>
            <a:r>
              <a:rPr lang="en-US" sz="3600" i="1" dirty="0">
                <a:latin typeface="Helvetica" pitchFamily="-105" charset="0"/>
              </a:rPr>
              <a:t>Monthly unit visits are the single most critical issue </a:t>
            </a:r>
            <a:r>
              <a:rPr lang="en-US" sz="3600" i="1" dirty="0" smtClean="0">
                <a:latin typeface="Helvetica" pitchFamily="-105" charset="0"/>
              </a:rPr>
              <a:t>to ensure </a:t>
            </a:r>
            <a:r>
              <a:rPr lang="en-US" sz="3600" i="1" dirty="0">
                <a:latin typeface="Helvetica" pitchFamily="-105" charset="0"/>
              </a:rPr>
              <a:t>the delivery of a quality program to every unit in </a:t>
            </a:r>
            <a:r>
              <a:rPr lang="en-US" sz="3600" i="1" dirty="0" smtClean="0">
                <a:latin typeface="Helvetica" pitchFamily="-105" charset="0"/>
              </a:rPr>
              <a:t>our </a:t>
            </a:r>
            <a:r>
              <a:rPr lang="en-US" sz="3600" i="1" dirty="0">
                <a:latin typeface="Helvetica" pitchFamily="-105" charset="0"/>
              </a:rPr>
              <a:t>council</a:t>
            </a:r>
            <a:r>
              <a:rPr lang="en-US" sz="3600" i="1" dirty="0" smtClean="0">
                <a:latin typeface="Helvetica" pitchFamily="-105" charset="0"/>
              </a:rPr>
              <a:t>.</a:t>
            </a: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4930" y="378091"/>
            <a:ext cx="3374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#3 Priority</a:t>
            </a:r>
            <a:endParaRPr lang="en-US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4726</TotalTime>
  <Words>598</Words>
  <Application>Microsoft Office PowerPoint</Application>
  <PresentationFormat>On-screen Show (4:3)</PresentationFormat>
  <Paragraphs>193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ＭＳ Ｐゴシック</vt:lpstr>
      <vt:lpstr>Arial</vt:lpstr>
      <vt:lpstr>Arial Black</vt:lpstr>
      <vt:lpstr>Arial Narrow</vt:lpstr>
      <vt:lpstr>Calibri</vt:lpstr>
      <vt:lpstr>Helvetica</vt:lpstr>
      <vt:lpstr>Lucida Sans Unicode</vt:lpstr>
      <vt:lpstr>Rockwell Condensed</vt:lpstr>
      <vt:lpstr>Verdana</vt:lpstr>
      <vt:lpstr>Wingdings</vt:lpstr>
      <vt:lpstr>Wingdings 2</vt:lpstr>
      <vt:lpstr>Wingdings 3</vt:lpstr>
      <vt:lpstr>Concourse</vt:lpstr>
      <vt:lpstr>4_Office Theme</vt:lpstr>
      <vt:lpstr>2_Office Theme</vt:lpstr>
      <vt:lpstr>1_Office Theme</vt:lpstr>
      <vt:lpstr>3_Office Theme</vt:lpstr>
      <vt:lpstr>5_Office Theme</vt:lpstr>
      <vt:lpstr>6_Office Theme</vt:lpstr>
      <vt:lpstr>PowerPoint Presentation</vt:lpstr>
      <vt:lpstr>Quote of the month:</vt:lpstr>
      <vt:lpstr>COMMISSIONER General Updates</vt:lpstr>
      <vt:lpstr>PowerPoint Presentation</vt:lpstr>
      <vt:lpstr>PowerPoint Presentation</vt:lpstr>
      <vt:lpstr>Career  Enhancement</vt:lpstr>
      <vt:lpstr>PowerPoint Presentation</vt:lpstr>
      <vt:lpstr>PowerPoint Presentation</vt:lpstr>
      <vt:lpstr>PowerPoint Presentation</vt:lpstr>
      <vt:lpstr>Unit Visit Coverage</vt:lpstr>
      <vt:lpstr>JTE Scorecard Unit Visitations</vt:lpstr>
      <vt:lpstr>JTE Scorecard Commissioner Service</vt:lpstr>
      <vt:lpstr>Council  JTE Scorecard</vt:lpstr>
      <vt:lpstr>PowerPoint Presentation</vt:lpstr>
      <vt:lpstr>PowerPoint Presentation</vt:lpstr>
      <vt:lpstr>PowerPoint Presentation</vt:lpstr>
      <vt:lpstr>PowerPoint Presentation</vt:lpstr>
      <vt:lpstr>COMMISSIONER Training Updates</vt:lpstr>
      <vt:lpstr>COMMISSIONER Training Updates</vt:lpstr>
      <vt:lpstr>COMMISSIONER Training Updates</vt:lpstr>
      <vt:lpstr>COMMISSIONER Training Updates</vt:lpstr>
      <vt:lpstr>COMMISSIONER Training Updates</vt:lpstr>
      <vt:lpstr>COMMISSIONER Training Updates</vt:lpstr>
      <vt:lpstr>COMMISSIONER Recognition</vt:lpstr>
      <vt:lpstr>COMMISSIONER Recognition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515</cp:revision>
  <cp:lastPrinted>2014-03-29T02:38:42Z</cp:lastPrinted>
  <dcterms:created xsi:type="dcterms:W3CDTF">2009-05-09T14:19:45Z</dcterms:created>
  <dcterms:modified xsi:type="dcterms:W3CDTF">2014-03-29T18:13:12Z</dcterms:modified>
</cp:coreProperties>
</file>